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496" r:id="rId2"/>
    <p:sldId id="509" r:id="rId3"/>
    <p:sldId id="497" r:id="rId4"/>
    <p:sldId id="498" r:id="rId5"/>
    <p:sldId id="482" r:id="rId6"/>
    <p:sldId id="492" r:id="rId7"/>
    <p:sldId id="510" r:id="rId8"/>
    <p:sldId id="456" r:id="rId9"/>
    <p:sldId id="489" r:id="rId10"/>
    <p:sldId id="508" r:id="rId11"/>
    <p:sldId id="503" r:id="rId12"/>
    <p:sldId id="483" r:id="rId13"/>
    <p:sldId id="495" r:id="rId14"/>
    <p:sldId id="499" r:id="rId15"/>
    <p:sldId id="504" r:id="rId16"/>
    <p:sldId id="505" r:id="rId17"/>
    <p:sldId id="506" r:id="rId18"/>
    <p:sldId id="507" r:id="rId19"/>
    <p:sldId id="494" r:id="rId20"/>
  </p:sldIdLst>
  <p:sldSz cx="9144000" cy="6858000" type="screen4x3"/>
  <p:notesSz cx="9866313" cy="67579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srgbClr val="FF0000"/>
    </p:penClr>
  </p:showPr>
  <p:clrMru>
    <a:srgbClr val="5F5F5F"/>
    <a:srgbClr val="757A70"/>
    <a:srgbClr val="969696"/>
    <a:srgbClr val="DF930B"/>
    <a:srgbClr val="800000"/>
    <a:srgbClr val="862600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38" autoAdjust="0"/>
    <p:restoredTop sz="94411" autoAdjust="0"/>
  </p:normalViewPr>
  <p:slideViewPr>
    <p:cSldViewPr showGuides="1">
      <p:cViewPr varScale="1">
        <p:scale>
          <a:sx n="101" d="100"/>
          <a:sy n="101" d="100"/>
        </p:scale>
        <p:origin x="-96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131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25" cy="338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88000" y="0"/>
            <a:ext cx="4276725" cy="338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063E4B8-068F-4397-A039-E39041E8AE28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18263"/>
            <a:ext cx="4276725" cy="3381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88000" y="6418263"/>
            <a:ext cx="4276725" cy="3381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9DCF77F-7A96-4579-A534-F010169903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138" cy="338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88000" y="0"/>
            <a:ext cx="4276725" cy="338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3E490-E105-4B88-B728-CF2868E9DD0C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43263" y="506413"/>
            <a:ext cx="3379787" cy="25352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425" y="3209925"/>
            <a:ext cx="7893050" cy="3041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18263"/>
            <a:ext cx="4275138" cy="338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88000" y="6418263"/>
            <a:ext cx="4276725" cy="338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AED0B-036D-49F9-A2BA-752E128A4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AED0B-036D-49F9-A2BA-752E128A464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AED0B-036D-49F9-A2BA-752E128A464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AED0B-036D-49F9-A2BA-752E128A464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ru-RU">
              <a:latin typeface="Franklin Gothic Book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C231F-C8C1-4DFE-8BA3-3F1941AA1E94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6B964-6992-45A7-BC76-AD1B92B263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1B193-5E82-4338-9865-07771C41073C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0E39F-9D49-439F-A6B9-3E6333A44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F2057-7BA6-45AB-ADA9-856DAE0491E8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8BF87-33CC-4295-87D9-A45A6FC86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9D47F-20D8-4197-A11F-2A4B022CED2C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90137-526B-4E4A-97C7-F408508E29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ru-RU">
              <a:latin typeface="Franklin Gothic Book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BDDA8-6150-4AEB-9927-37E559451CA6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5AF27-E569-4400-AF4A-B9E978974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A65A5-6907-4F9D-86E9-1A647F4D27F7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4866A-76A9-4CA2-8AB2-8DB4438E41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ru-RU">
              <a:latin typeface="Franklin Gothic Book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2348F-CADB-41C7-9261-EDAC84904071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3381D-E9EB-43E2-A033-55D3247FC9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A75EA-97E5-405E-898E-1EC32D744376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615E6-4AFC-4455-92C7-69919074C0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590ED-A054-4C5B-8A38-25B18CE4B41A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A7FC7-2066-4A98-9565-04F081D91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ru-RU">
              <a:latin typeface="Franklin Gothic Book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E4518-B2D6-4CC7-8F4D-C9B40BF8912F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67C36-D800-49BA-92A4-DD9D564DA8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FC706-499B-4116-885C-3D4036403A48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3C1D9-D757-4F63-9882-FC1EA84A68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ru-RU">
              <a:latin typeface="Franklin Gothic Book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D38E27"/>
                </a:solidFill>
                <a:latin typeface="Franklin Gothic Book"/>
              </a:defRPr>
            </a:lvl1pPr>
          </a:lstStyle>
          <a:p>
            <a:pPr>
              <a:defRPr/>
            </a:pPr>
            <a:fld id="{2BF73A01-1067-45AA-B26C-AB9C2C4D69DE}" type="datetimeFigureOut">
              <a:rPr lang="ru-RU" altLang="ru-RU"/>
              <a:pPr>
                <a:defRPr/>
              </a:pPr>
              <a:t>28.03.2022</a:t>
            </a:fld>
            <a:endParaRPr lang="ru-RU" alt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D38E27"/>
                </a:solidFill>
                <a:latin typeface="Franklin Gothic Book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D38E27"/>
                </a:solidFill>
                <a:latin typeface="Franklin Gothic Book"/>
              </a:defRPr>
            </a:lvl1pPr>
          </a:lstStyle>
          <a:p>
            <a:pPr>
              <a:defRPr/>
            </a:pPr>
            <a:fld id="{86A2498D-BF45-45EB-A56F-8566F9556F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ru-RU">
              <a:latin typeface="Franklin Gothic Book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ru-RU">
              <a:latin typeface="Franklin Gothic Book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0" r:id="rId1"/>
    <p:sldLayoutId id="2147484331" r:id="rId2"/>
    <p:sldLayoutId id="2147484332" r:id="rId3"/>
    <p:sldLayoutId id="2147484324" r:id="rId4"/>
    <p:sldLayoutId id="2147484333" r:id="rId5"/>
    <p:sldLayoutId id="2147484325" r:id="rId6"/>
    <p:sldLayoutId id="2147484326" r:id="rId7"/>
    <p:sldLayoutId id="2147484334" r:id="rId8"/>
    <p:sldLayoutId id="2147484327" r:id="rId9"/>
    <p:sldLayoutId id="2147484328" r:id="rId10"/>
    <p:sldLayoutId id="2147484329" r:id="rId11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hyperlink" Target="mailto:vido@iro.perm.ru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educomm.iro.perm.ru/groups/sovremennoe-vospitanie/posts/sbornik-dialog-pokoleniy-v-etnokulturnyh-praktikah-obrazovaniya-permskogo-kraya" TargetMode="Externa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Chashhinov-EN\Desktop\&#1069;&#1090;&#1085;&#1086;&#1089;\&#1065;&#1077;&#1088;&#1073;&#1072;&#1082;&#1086;&#1074;&#1072;%20&#1042;&#1048;_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16632"/>
            <a:ext cx="1656184" cy="728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1340768"/>
            <a:ext cx="457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b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altLang="ru-RU" sz="2400" b="1" dirty="0" smtClean="0">
                <a:solidFill>
                  <a:prstClr val="black"/>
                </a:solidFill>
              </a:rPr>
              <a:t>«Этнокультурное</a:t>
            </a:r>
          </a:p>
          <a:p>
            <a:pPr lvl="0" algn="ctr"/>
            <a:r>
              <a:rPr lang="ru-RU" altLang="ru-RU" sz="2400" b="1" dirty="0" smtClean="0">
                <a:solidFill>
                  <a:prstClr val="black"/>
                </a:solidFill>
              </a:rPr>
              <a:t>образование в воспитательной системе </a:t>
            </a:r>
          </a:p>
          <a:p>
            <a:pPr lvl="0" algn="ctr"/>
            <a:r>
              <a:rPr lang="ru-RU" altLang="ru-RU" sz="2400" b="1" dirty="0" smtClean="0">
                <a:solidFill>
                  <a:prstClr val="black"/>
                </a:solidFill>
              </a:rPr>
              <a:t>Пермского края»</a:t>
            </a:r>
          </a:p>
          <a:p>
            <a:pPr lvl="0" algn="ctr"/>
            <a:endParaRPr lang="ru-RU" altLang="ru-RU" b="1" dirty="0" smtClean="0">
              <a:solidFill>
                <a:prstClr val="black"/>
              </a:solidFill>
            </a:endParaRPr>
          </a:p>
          <a:p>
            <a:pPr lvl="0" algn="ctr"/>
            <a:endParaRPr lang="ru-RU" altLang="ru-RU" b="1" dirty="0">
              <a:solidFill>
                <a:prstClr val="black"/>
              </a:solidFill>
            </a:endParaRPr>
          </a:p>
          <a:p>
            <a:pPr lvl="0" algn="ctr"/>
            <a:r>
              <a:rPr lang="ru-RU" altLang="ru-RU" dirty="0" smtClean="0">
                <a:solidFill>
                  <a:prstClr val="black"/>
                </a:solidFill>
              </a:rPr>
              <a:t>    </a:t>
            </a:r>
            <a:r>
              <a:rPr lang="ru-RU" altLang="ru-RU" dirty="0" err="1" smtClean="0">
                <a:solidFill>
                  <a:prstClr val="black"/>
                </a:solidFill>
              </a:rPr>
              <a:t>Копысова</a:t>
            </a:r>
            <a:r>
              <a:rPr lang="ru-RU" altLang="ru-RU" dirty="0" smtClean="0">
                <a:solidFill>
                  <a:prstClr val="black"/>
                </a:solidFill>
              </a:rPr>
              <a:t> Элеонора Степановна</a:t>
            </a:r>
            <a:endParaRPr lang="ru-RU" altLang="ru-RU" dirty="0">
              <a:solidFill>
                <a:prstClr val="black"/>
              </a:solidFill>
            </a:endParaRPr>
          </a:p>
        </p:txBody>
      </p:sp>
      <p:pic>
        <p:nvPicPr>
          <p:cNvPr id="7" name="Picture 2" descr="D:\4\leftbar.png"/>
          <p:cNvPicPr>
            <a:picLocks noChangeAspect="1" noChangeArrowheads="1"/>
          </p:cNvPicPr>
          <p:nvPr/>
        </p:nvPicPr>
        <p:blipFill>
          <a:blip r:embed="rId4" cstate="print"/>
          <a:srcRect l="2525" t="6000" b="34987"/>
          <a:stretch>
            <a:fillRect/>
          </a:stretch>
        </p:blipFill>
        <p:spPr bwMode="auto">
          <a:xfrm>
            <a:off x="395536" y="-171400"/>
            <a:ext cx="4608512" cy="640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755576" y="5013176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5661248"/>
            <a:ext cx="42484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/>
              <a:t>Международная научно-практическая конференция</a:t>
            </a:r>
          </a:p>
          <a:p>
            <a:pPr algn="ctr"/>
            <a:r>
              <a:rPr lang="ru-RU" sz="1000" dirty="0" smtClean="0"/>
              <a:t> «Эффективные модели и практики организации дополнительного образования детей, проживающих в сельской местности, в условиях </a:t>
            </a:r>
            <a:r>
              <a:rPr lang="ru-RU" sz="1000" dirty="0" err="1" smtClean="0"/>
              <a:t>цифровизации</a:t>
            </a:r>
            <a:r>
              <a:rPr lang="ru-RU" sz="1000" dirty="0" smtClean="0"/>
              <a:t> и глобального технологического обновления» </a:t>
            </a:r>
          </a:p>
          <a:p>
            <a:pPr algn="ctr"/>
            <a:r>
              <a:rPr lang="ru-RU" sz="1000" dirty="0" smtClean="0"/>
              <a:t>14 - 15 марта 2022 года,</a:t>
            </a:r>
          </a:p>
          <a:p>
            <a:pPr algn="ctr"/>
            <a:r>
              <a:rPr lang="ru-RU" sz="1000" dirty="0" smtClean="0"/>
              <a:t> г. Ярославль </a:t>
            </a:r>
            <a:endParaRPr lang="ru-RU" sz="1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004048" y="4077072"/>
            <a:ext cx="40351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dirty="0">
                <a:solidFill>
                  <a:prstClr val="black"/>
                </a:solidFill>
              </a:rPr>
              <a:t>н</a:t>
            </a:r>
            <a:r>
              <a:rPr lang="ru-RU" altLang="ru-RU" sz="1400" dirty="0" smtClean="0">
                <a:solidFill>
                  <a:prstClr val="black"/>
                </a:solidFill>
              </a:rPr>
              <a:t>ачальник </a:t>
            </a:r>
            <a:r>
              <a:rPr lang="ru-RU" altLang="ru-RU" sz="1400" dirty="0">
                <a:solidFill>
                  <a:prstClr val="black"/>
                </a:solidFill>
              </a:rPr>
              <a:t>отдела воспитания и социализации ГАУ ДПО «ИРО ПК</a:t>
            </a:r>
            <a:r>
              <a:rPr lang="ru-RU" altLang="ru-RU" sz="1400" dirty="0" smtClean="0">
                <a:solidFill>
                  <a:prstClr val="black"/>
                </a:solidFill>
              </a:rPr>
              <a:t>»,заслуженный учитель РФ, </a:t>
            </a:r>
            <a:r>
              <a:rPr lang="ru-RU" altLang="ru-RU" sz="1400" dirty="0">
                <a:solidFill>
                  <a:prstClr val="black"/>
                </a:solidFill>
              </a:rPr>
              <a:t>кандидат исторических наук, </a:t>
            </a:r>
            <a:r>
              <a:rPr lang="ru-RU" altLang="ru-RU" sz="1400" dirty="0" smtClean="0">
                <a:solidFill>
                  <a:prstClr val="black"/>
                </a:solidFill>
              </a:rPr>
              <a:t>доцент, г.Пермь</a:t>
            </a:r>
            <a:endParaRPr lang="ru-RU" altLang="ru-RU" sz="1400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92080" y="5661248"/>
            <a:ext cx="3851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Секция 8. 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Сохранение культурного наследия народов России средствами дополнительного образования в условиях сельской местности.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9" name="Picture 4" descr="https://www.yaselki.com.ru/images/noroo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0"/>
            <a:ext cx="1052736" cy="1052736"/>
          </a:xfrm>
          <a:prstGeom prst="rect">
            <a:avLst/>
          </a:prstGeom>
          <a:noFill/>
        </p:spPr>
      </p:pic>
      <p:pic>
        <p:nvPicPr>
          <p:cNvPr id="22530" name="Picture 2" descr="http://iro.perm.ru/content/images/logo-model-tsentr%285%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0"/>
            <a:ext cx="1152129" cy="10635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dkkalinina.ru/_pu/0/98487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284984"/>
            <a:ext cx="4724184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http://dkkalinina.ru/_pu/0/453373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60648"/>
            <a:ext cx="4538360" cy="3024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57200"/>
            <a:ext cx="7776864" cy="838200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/>
              <a:t>Организационная модель летней краевой экспедиционной школы педагогов – ежегодное исследование </a:t>
            </a:r>
            <a:r>
              <a:rPr lang="ru-RU" sz="1400" b="1" dirty="0" err="1" smtClean="0"/>
              <a:t>историко</a:t>
            </a:r>
            <a:r>
              <a:rPr lang="ru-RU" sz="1400" b="1" dirty="0" smtClean="0"/>
              <a:t>- культурного, географического и образовательного  пространства Пермского края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5" name="Picture 3" descr="C:\Users\Инга\Desktop\Экспедиция 2015-основное\Экспедиция 14-фото-отсортировано\Шайтан-камень и др выезды\семке а3 (7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40768"/>
            <a:ext cx="2736303" cy="2016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http://status-tour.ru/wp-content/uploads/2016/06/%D0%BA%D1%83%D0%BD%D0%B3%D1%83%D1%80%D1%81%D0%BA%D0%B0%D1%8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268760"/>
            <a:ext cx="2564703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rustur.ru/wp-content/uploads/2015/02/rekonstruktsiya_izby_opt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45024"/>
            <a:ext cx="2736304" cy="19255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mtdata.ru/u8/photo3FA9/20154064204-0/huge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573016"/>
            <a:ext cx="2664296" cy="20532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upsosh.my1.ru/foto/pelikan1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80928"/>
            <a:ext cx="2304256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верх 9"/>
          <p:cNvSpPr/>
          <p:nvPr/>
        </p:nvSpPr>
        <p:spPr>
          <a:xfrm>
            <a:off x="1907704" y="3068960"/>
            <a:ext cx="484632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3491880" y="1897416"/>
            <a:ext cx="27363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7236296" y="3104964"/>
            <a:ext cx="484632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>
            <a:off x="3491880" y="4725144"/>
            <a:ext cx="2736304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971600" y="1340769"/>
            <a:ext cx="2232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Горнозаводск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2015 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1340768"/>
            <a:ext cx="2304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Кунгур, Орда 2016 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8184" y="3645024"/>
            <a:ext cx="280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Соликамск 2017   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3717032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</a:t>
            </a:r>
            <a:r>
              <a:rPr lang="ru-RU" sz="2000" b="1" dirty="0" smtClean="0">
                <a:solidFill>
                  <a:schemeClr val="bg1"/>
                </a:solidFill>
              </a:rPr>
              <a:t>уды</a:t>
            </a:r>
            <a:r>
              <a:rPr lang="ru-RU" b="1" dirty="0" smtClean="0">
                <a:solidFill>
                  <a:schemeClr val="bg1"/>
                </a:solidFill>
              </a:rPr>
              <a:t>мкар   2018  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589240"/>
            <a:ext cx="4104456" cy="115212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1200" b="1" dirty="0" smtClean="0">
                <a:latin typeface="Calibri" pitchFamily="34" charset="0"/>
              </a:rPr>
              <a:t>МЕТОДИКА АРХЕОЛОГИЧЕСКИХ ИССЛЕДОВАНИЙ В  ТРОИЦКОМ ГОРОДИЩЕ Г. ЧЕРДЫНЬ И ВОЗМОЖНОСТИ ИСПОЛЬЗОВАНИЯ В ПЕДАГОГИЧЕСКОЙ ДЕЯТЕЛЬНОСТИ</a:t>
            </a:r>
            <a:br>
              <a:rPr lang="ru-RU" sz="1200" b="1" dirty="0" smtClean="0">
                <a:latin typeface="Calibri" pitchFamily="34" charset="0"/>
              </a:rPr>
            </a:br>
            <a:endParaRPr lang="ru-RU" sz="1200" dirty="0"/>
          </a:p>
        </p:txBody>
      </p:sp>
      <p:pic>
        <p:nvPicPr>
          <p:cNvPr id="6" name="Picture 4" descr="https://2.downloader.disk.yandex.ru/preview/dcf82f0052d3f47c393a4e05156a97295d12b9f1a344c9731499abc629c52c37/inf/BdyTaGHFBeUdVt_rViW9cETDoKInLDYJJnFuM-4Phi-sgvX2P0M-tV6rejiN_s1p3v9vr2unKIXzdVwuY4Sjig%3D%3D?uid=0&amp;filename=IMGP5895.JPG&amp;disposition=inline&amp;hash=&amp;limit=0&amp;content_type=image%2Fjpeg&amp;tknv=v2&amp;size=1249x53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89772"/>
            <a:ext cx="4104456" cy="3039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https://1.downloader.disk.yandex.ru/preview/f2559dcd622d9ec592d8bd9dc92d0238967b947e147c899efe4608aff196cb5d/inf/BdyTaGHFBeUdVt_rViW9cEKpYW4UKabO6Zvz3E4RZkK-oil5Szjh8cgVpsXRViPIgq5y7ceBF8OtxFzHKqLx3g%3D%3D?uid=0&amp;filename=IMGP5964.JPG&amp;disposition=inline&amp;hash=&amp;limit=0&amp;content_type=image%2Fjpeg&amp;tknv=v2&amp;size=1249x5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348880"/>
            <a:ext cx="3744416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https://4.downloader.disk.yandex.ru/preview/704761113cc9eac690b1e5d313aa485990bf1b29d1026d1662c76ab5d7412dd5/inf/BdyTaGHFBeUdVt_rViW9cM0xfWaq4JZk7_DEAqWbmJ8Q04jIXQ6XGMUq-HPAayPgptvwU8XYALKFKs_TNTzDvg%3D%3D?uid=0&amp;filename=IMGP5956.JPG&amp;disposition=inline&amp;hash=&amp;limit=0&amp;content_type=image%2Fjpeg&amp;tknv=v2&amp;size=1249x5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284984"/>
            <a:ext cx="4070360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3563888" y="3212976"/>
            <a:ext cx="4392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260649"/>
            <a:ext cx="36004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b="1" dirty="0">
                <a:solidFill>
                  <a:prstClr val="black"/>
                </a:solidFill>
              </a:rPr>
              <a:t>II</a:t>
            </a:r>
            <a:r>
              <a:rPr lang="ru-RU" sz="1600" b="1" dirty="0">
                <a:solidFill>
                  <a:prstClr val="black"/>
                </a:solidFill>
              </a:rPr>
              <a:t> Краевая экспедиционная школа </a:t>
            </a:r>
          </a:p>
          <a:p>
            <a:pPr lvl="0" algn="ctr"/>
            <a:r>
              <a:rPr lang="ru-RU" sz="1600" b="1" dirty="0">
                <a:solidFill>
                  <a:prstClr val="black"/>
                </a:solidFill>
              </a:rPr>
              <a:t>«Взгляд в будущее: интеллект, интуиция, инновации» как инновационная форма повышения квалификации педагогов</a:t>
            </a:r>
          </a:p>
          <a:p>
            <a:pPr lvl="0" algn="ctr"/>
            <a:r>
              <a:rPr lang="ru-RU" sz="1600" b="1" dirty="0">
                <a:solidFill>
                  <a:prstClr val="black"/>
                </a:solidFill>
              </a:rPr>
              <a:t>г. Соликамск 26 июня – 05 </a:t>
            </a:r>
            <a:r>
              <a:rPr lang="ru-RU" sz="1600" b="1" dirty="0" smtClean="0">
                <a:solidFill>
                  <a:prstClr val="black"/>
                </a:solidFill>
              </a:rPr>
              <a:t>июля </a:t>
            </a:r>
            <a:r>
              <a:rPr lang="ru-RU" sz="1600" b="1" dirty="0" smtClean="0"/>
              <a:t>2017 года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5445224"/>
            <a:ext cx="4067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Calibri" pitchFamily="34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Calibri" pitchFamily="34" charset="0"/>
              </a:rPr>
              <a:t>Корчагин П.А., к.ист.н., в.н.сотрудник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Calibri" pitchFamily="34" charset="0"/>
              </a:rPr>
              <a:t>пермского научного центра УРО РАН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Маслениц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628800"/>
            <a:ext cx="2664296" cy="1895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84482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/>
              <a:t>Годовой абонемент  в форме </a:t>
            </a:r>
            <a:br>
              <a:rPr lang="ru-RU" sz="1800" b="1" dirty="0" smtClean="0"/>
            </a:br>
            <a:r>
              <a:rPr lang="ru-RU" sz="1800" b="1" dirty="0" err="1" smtClean="0"/>
              <a:t>досугово</a:t>
            </a:r>
            <a:r>
              <a:rPr lang="ru-RU" sz="1800" b="1" dirty="0" smtClean="0"/>
              <a:t>- образовательных программ</a:t>
            </a:r>
            <a:br>
              <a:rPr lang="ru-RU" sz="1800" b="1" dirty="0" smtClean="0"/>
            </a:br>
            <a:r>
              <a:rPr lang="ru-RU" sz="1800" b="1" dirty="0" smtClean="0"/>
              <a:t>«Традиции, хранимые годами»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/>
              <a:t> как способ приобщения учащихся к народной культуре</a:t>
            </a:r>
            <a:br>
              <a:rPr lang="ru-RU" sz="18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686800" cy="4379317"/>
          </a:xfrm>
        </p:spPr>
        <p:txBody>
          <a:bodyPr/>
          <a:lstStyle/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000" cap="all" dirty="0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«Рябинник»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000" cap="all" dirty="0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«Покров день»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000" cap="all" dirty="0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«Кузьминки осенние»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000" cap="all" dirty="0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«Ерёмин день»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000" cap="all" dirty="0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«Синичкин праздник»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000" cap="all" dirty="0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«День </a:t>
            </a:r>
            <a:r>
              <a:rPr lang="ru-RU" sz="2000" cap="all" dirty="0" err="1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Меремьяны-Кикиморы</a:t>
            </a:r>
            <a:r>
              <a:rPr lang="ru-RU" sz="2000" cap="all" dirty="0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»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000" cap="all" dirty="0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«</a:t>
            </a:r>
            <a:r>
              <a:rPr lang="ru-RU" sz="2000" cap="all" dirty="0" err="1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Весновей</a:t>
            </a:r>
            <a:r>
              <a:rPr lang="ru-RU" sz="2000" cap="all" dirty="0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»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000" cap="all" dirty="0" smtClean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«Акулинин день»</a:t>
            </a:r>
            <a:endParaRPr lang="ru-RU" sz="2000" cap="all" dirty="0"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Users\Бухгалтер\Desktop\Logo_Rifey_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88640"/>
            <a:ext cx="1268760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866" name="AutoShape 2" descr="https://zipview.mail.ru/get/38e61a7eaec09e00d9c7af687c88aebc/998c9223b3cdaea7eb8803fc8f2969c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w57UJAz4of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2996952"/>
            <a:ext cx="2747797" cy="2060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797152"/>
            <a:ext cx="2880320" cy="1920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8016952" cy="1224136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</a:rPr>
              <a:t>Решение  задач  социализации</a:t>
            </a:r>
            <a:br>
              <a:rPr lang="ru-RU" sz="1600" b="1" dirty="0" smtClean="0">
                <a:solidFill>
                  <a:schemeClr val="tx2"/>
                </a:solidFill>
              </a:rPr>
            </a:br>
            <a:r>
              <a:rPr lang="ru-RU" sz="1600" b="1" dirty="0" smtClean="0">
                <a:solidFill>
                  <a:schemeClr val="tx2"/>
                </a:solidFill>
              </a:rPr>
              <a:t>детей и подростков средствами фольклора:</a:t>
            </a:r>
            <a:br>
              <a:rPr lang="ru-RU" sz="1600" b="1" dirty="0" smtClean="0">
                <a:solidFill>
                  <a:schemeClr val="tx2"/>
                </a:solidFill>
              </a:rPr>
            </a:br>
            <a:r>
              <a:rPr lang="ru-RU" sz="1600" b="1" dirty="0" smtClean="0">
                <a:solidFill>
                  <a:schemeClr val="tx2"/>
                </a:solidFill>
              </a:rPr>
              <a:t> из опыта работы фольклорной смены летнего лагеря «</a:t>
            </a:r>
            <a:r>
              <a:rPr lang="ru-RU" sz="1600" b="1" dirty="0" err="1" smtClean="0">
                <a:solidFill>
                  <a:schemeClr val="tx2"/>
                </a:solidFill>
              </a:rPr>
              <a:t>Нечайка</a:t>
            </a:r>
            <a:r>
              <a:rPr lang="ru-RU" sz="1600" b="1" dirty="0" smtClean="0">
                <a:solidFill>
                  <a:schemeClr val="tx2"/>
                </a:solidFill>
              </a:rPr>
              <a:t>».</a:t>
            </a:r>
            <a:endParaRPr lang="ru-RU" sz="1600" dirty="0"/>
          </a:p>
        </p:txBody>
      </p:sp>
      <p:pic>
        <p:nvPicPr>
          <p:cNvPr id="5" name="Содержимое 3" descr="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268760"/>
            <a:ext cx="3384376" cy="2255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1268761"/>
            <a:ext cx="3387757" cy="2257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5076056" y="5805264"/>
            <a:ext cx="38884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Цель фольклорной смены -  социализация участников средствами народной традиционной </a:t>
            </a:r>
            <a:r>
              <a:rPr lang="ru-RU" sz="1400" i="1" dirty="0" smtClean="0">
                <a:solidFill>
                  <a:schemeClr val="bg1"/>
                </a:solidFill>
              </a:rPr>
              <a:t>культуры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9" name="Содержимое 3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131840" y="3645024"/>
            <a:ext cx="3455709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043608" y="5805265"/>
            <a:ext cx="33123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tx1"/>
                </a:solidFill>
              </a:rPr>
              <a:t>Образцовый детский коллектив, фольклорного ансамбля «Соловейка» </a:t>
            </a:r>
            <a:endParaRPr lang="ru-RU" sz="14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1196752"/>
            <a:ext cx="2855417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1052736"/>
            <a:ext cx="2133810" cy="2993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084168" y="404665"/>
            <a:ext cx="26642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>	</a:t>
            </a:r>
            <a:r>
              <a:rPr lang="ru-RU" dirty="0">
                <a:solidFill>
                  <a:prstClr val="black"/>
                </a:solidFill>
              </a:rPr>
              <a:t>Дружина</a:t>
            </a:r>
          </a:p>
          <a:p>
            <a:endParaRPr lang="ru-RU" dirty="0"/>
          </a:p>
        </p:txBody>
      </p:sp>
      <p:pic>
        <p:nvPicPr>
          <p:cNvPr id="9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94560" y="728700"/>
            <a:ext cx="2713344" cy="23402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403648" y="332656"/>
            <a:ext cx="3696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Кузница</a:t>
            </a:r>
            <a:endParaRPr lang="ru-RU" dirty="0"/>
          </a:p>
        </p:txBody>
      </p:sp>
      <p:pic>
        <p:nvPicPr>
          <p:cNvPr id="11" name="Объект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43608" y="3573016"/>
            <a:ext cx="2666142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3131840" y="116632"/>
            <a:ext cx="280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Этногород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636072"/>
            <a:ext cx="3017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Князь Алексей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995936" y="4221088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Мастера</a:t>
            </a:r>
            <a:endParaRPr lang="ru-RU" dirty="0"/>
          </a:p>
        </p:txBody>
      </p:sp>
      <p:pic>
        <p:nvPicPr>
          <p:cNvPr id="20" name="Объект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429000"/>
            <a:ext cx="2066277" cy="2972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2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ru-RU" sz="2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Фотосессия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27584" y="1196753"/>
            <a:ext cx="4104456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27984" y="2780928"/>
            <a:ext cx="4536504" cy="30231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364088" y="1700808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r>
              <a:rPr lang="ru-RU" b="1" dirty="0" smtClean="0"/>
              <a:t>Родительский день</a:t>
            </a:r>
            <a:endParaRPr lang="ru-RU" b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4072731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7392" y="3573015"/>
            <a:ext cx="4117096" cy="2386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404663"/>
            <a:ext cx="3960440" cy="2799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71600" y="3645024"/>
            <a:ext cx="3740804" cy="2492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			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53639"/>
            <a:ext cx="4605323" cy="32753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2708920"/>
            <a:ext cx="4392488" cy="2927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73521855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476672"/>
            <a:ext cx="4416552" cy="3475856"/>
          </a:xfrm>
        </p:spPr>
        <p:txBody>
          <a:bodyPr>
            <a:normAutofit/>
          </a:bodyPr>
          <a:lstStyle/>
          <a:p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b="1" dirty="0">
              <a:latin typeface="Calibri" pitchFamily="34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836712"/>
            <a:ext cx="2592288" cy="3927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187624" y="260649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24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</a:rPr>
              <a:t>Сохраняя традиции,  </a:t>
            </a:r>
            <a:r>
              <a:rPr lang="ru-RU" sz="24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</a:rPr>
              <a:t>МЫ создаем </a:t>
            </a:r>
            <a:r>
              <a:rPr lang="ru-RU" sz="24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</a:rPr>
              <a:t>будущее</a:t>
            </a:r>
          </a:p>
        </p:txBody>
      </p:sp>
      <p:sp>
        <p:nvSpPr>
          <p:cNvPr id="32775" name="AutoShape 7" descr="https://apf.mail.ru/cgi-bin/readmsg?id=16469969560563313369;0;1&amp;exif=1&amp;full=1&amp;x-email=dolinina69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908720"/>
            <a:ext cx="2493521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70510">
            <a:off x="2702604" y="2887848"/>
            <a:ext cx="2530741" cy="3470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5076056" y="5445224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r>
              <a:rPr lang="ru-RU" b="1" i="1" dirty="0" smtClean="0">
                <a:solidFill>
                  <a:schemeClr val="bg1"/>
                </a:solidFill>
              </a:rPr>
              <a:t>Впереди много проектов и планов</a:t>
            </a:r>
            <a:r>
              <a:rPr lang="ru-RU" b="1" i="1" smtClean="0">
                <a:solidFill>
                  <a:schemeClr val="bg1"/>
                </a:solidFill>
              </a:rPr>
              <a:t>, </a:t>
            </a:r>
            <a:r>
              <a:rPr lang="ru-RU" b="1" i="1" smtClean="0">
                <a:solidFill>
                  <a:schemeClr val="bg1"/>
                </a:solidFill>
              </a:rPr>
              <a:t>свершений </a:t>
            </a:r>
            <a:r>
              <a:rPr lang="ru-RU" b="1" i="1" dirty="0" smtClean="0">
                <a:solidFill>
                  <a:schemeClr val="bg1"/>
                </a:solidFill>
              </a:rPr>
              <a:t>и достижений.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68144" y="4797152"/>
            <a:ext cx="2808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0070C0"/>
                </a:solidFill>
                <a:hlinkClick r:id="rId6"/>
              </a:rPr>
              <a:t>http://educomm.iro.perm.ru/groups/sovremennoe-vospitanie/posts/sbornik-dialog-pokoleniy-v-etnokulturnyh-praktikah-obrazovaniya-permskogo-kraya</a:t>
            </a:r>
            <a:r>
              <a:rPr lang="ru-RU" sz="1100" dirty="0" smtClean="0">
                <a:solidFill>
                  <a:srgbClr val="0070C0"/>
                </a:solidFill>
              </a:rPr>
              <a:t>   </a:t>
            </a:r>
            <a:endParaRPr lang="ru-RU" sz="11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5770424"/>
            <a:ext cx="280831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en-US" sz="1600" dirty="0" smtClean="0">
                <a:hlinkClick r:id="rId7"/>
              </a:rPr>
              <a:t>vido@iro.perm.ru</a:t>
            </a:r>
            <a:endParaRPr lang="ru-RU" sz="1600" dirty="0" smtClean="0"/>
          </a:p>
          <a:p>
            <a:r>
              <a:rPr lang="ru-RU" sz="1600" dirty="0" smtClean="0"/>
              <a:t>8(342)2-36-88-60</a:t>
            </a:r>
            <a:endParaRPr lang="ru-RU" sz="16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Щербакова ВИ_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572000" y="-171450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96752"/>
            <a:ext cx="4536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r>
              <a:rPr lang="ru-RU" b="1" dirty="0" smtClean="0"/>
              <a:t>Концепция этнокультурного образования в Пермском крае на период 2022-2024 гг. </a:t>
            </a:r>
            <a:r>
              <a:rPr lang="ru-RU" dirty="0" smtClean="0"/>
              <a:t>(утверждена приказом Министерства образования и науки Пермского края от 26 января 2022 г. № 26-01-06-56)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63480" y="3429000"/>
            <a:ext cx="46805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Региональная программа воспитания в Пермском крае на период 2021-2025</a:t>
            </a:r>
            <a:r>
              <a:rPr lang="ru-RU" dirty="0" smtClean="0"/>
              <a:t> (утверждена приказом Министерства образования и науки Пермского края от </a:t>
            </a:r>
            <a:r>
              <a:rPr lang="ru-RU" dirty="0"/>
              <a:t>17 сентября 2021 г. № </a:t>
            </a:r>
            <a:r>
              <a:rPr lang="ru-RU" dirty="0" smtClean="0"/>
              <a:t>СЭД-26-01-06-926</a:t>
            </a:r>
            <a:endParaRPr lang="ru-RU" dirty="0"/>
          </a:p>
        </p:txBody>
      </p:sp>
      <p:pic>
        <p:nvPicPr>
          <p:cNvPr id="6" name="Picture 2" descr="C:\Users\Инга\Desktop\Иро 2022 ,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196752"/>
            <a:ext cx="2294255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E19AEB3-D959-4E6C-A75A-77F32B40B88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3429000"/>
            <a:ext cx="3024336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>
            <a:extLst>
              <a:ext uri="{FF2B5EF4-FFF2-40B4-BE49-F238E27FC236}">
                <a16:creationId xmlns:a16="http://schemas.microsoft.com/office/drawing/2014/main" xmlns="" id="{D6E8BAF1-C33B-4E47-8748-AD0539CE77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073" t="21680" r="27868" b="10542"/>
          <a:stretch/>
        </p:blipFill>
        <p:spPr>
          <a:xfrm>
            <a:off x="971600" y="692696"/>
            <a:ext cx="7992888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57200"/>
            <a:ext cx="7944944" cy="84124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400" dirty="0" smtClean="0"/>
              <a:t>Сохранение технологий коми-пермяцких ремёсел</a:t>
            </a:r>
            <a:endParaRPr lang="ru-RU" sz="2400" dirty="0"/>
          </a:p>
        </p:txBody>
      </p:sp>
      <p:sp>
        <p:nvSpPr>
          <p:cNvPr id="15363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altLang="ru-RU" dirty="0" smtClean="0"/>
          </a:p>
        </p:txBody>
      </p:sp>
      <p:pic>
        <p:nvPicPr>
          <p:cNvPr id="5" name="Объект 4" descr="IMG_01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01328" y="1340768"/>
            <a:ext cx="3470672" cy="279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02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340768"/>
            <a:ext cx="3959993" cy="2736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6" name="Picture 2" descr="https://sun9-36.userapi.com/impg/Kbi9OlIWvCBXZCDLsKaCqOFad-gEkES9oG66RA/4ub8Fenz2lg.jpg?size=1280x854&amp;quality=96&amp;sign=aad42d81ba3404517e41e525eb416520&amp;type=album"/>
          <p:cNvPicPr>
            <a:picLocks noChangeAspect="1" noChangeArrowheads="1"/>
          </p:cNvPicPr>
          <p:nvPr/>
        </p:nvPicPr>
        <p:blipFill>
          <a:blip r:embed="rId4" cstate="print"/>
          <a:srcRect l="4070" r="9685"/>
          <a:stretch>
            <a:fillRect/>
          </a:stretch>
        </p:blipFill>
        <p:spPr bwMode="auto">
          <a:xfrm>
            <a:off x="2915816" y="3374052"/>
            <a:ext cx="3964409" cy="3066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548220" y="188640"/>
            <a:ext cx="7560284" cy="727149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>
              <a:defRPr/>
            </a:pPr>
            <a:r>
              <a:rPr lang="ru-RU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Проект по созданию муниципальных школ народных промыслов и ремесел </a:t>
            </a:r>
            <a:br>
              <a:rPr lang="ru-RU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«Народные традиции - детям»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Picture 2" descr="E:\Дина\Мои документы\ФОТО Архив\2017-2018\Работы учащихся и объединений\Народные традиции детям\Четина Екатерина (береста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46" t="3975" r="3712" b="6250"/>
          <a:stretch/>
        </p:blipFill>
        <p:spPr bwMode="auto">
          <a:xfrm>
            <a:off x="971600" y="1124744"/>
            <a:ext cx="2088232" cy="2739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E:\Дина\Мои документы\ФОТО Архив\2017-2018\Работы учащихся и объединений\Народные традиции детям\IMG_20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02" t="6461" r="15752" b="13996"/>
          <a:stretch/>
        </p:blipFill>
        <p:spPr bwMode="auto">
          <a:xfrm>
            <a:off x="6012160" y="4077072"/>
            <a:ext cx="2750054" cy="2411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\\SERVER\Server\+06 Педагог-психолог Баяндина Н.В\для КЭС\Хозяшев\IMG_98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636"/>
          <a:stretch/>
        </p:blipFill>
        <p:spPr bwMode="auto">
          <a:xfrm>
            <a:off x="2915816" y="2636912"/>
            <a:ext cx="3834707" cy="2324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E:\Дина\Мои документы\ФОТО Архив\2017-2018\Работы учащихся и объединений\Народные традиции детям\IMG_20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365104"/>
            <a:ext cx="2995262" cy="22464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E:\Дина\Мои документы\ФОТО Архив\2017-2018\Работы учащихся и объединений\Народные традиции детям\Сыстерова Виктория, 12 лет. набор для кухни.Роспись по дереву.Мотивы коми-пермяцкой набойки, р-р 40 на 20, назв ПРИКОСНОВЕНИЕ К ПРОШЛОМУ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52736"/>
            <a:ext cx="2972599" cy="1981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>Проект по созданию муниципальных школ народных промыслов и ремесел </a:t>
            </a:r>
            <a:br>
              <a:rPr lang="ru-RU" sz="2200" dirty="0" smtClean="0"/>
            </a:br>
            <a:r>
              <a:rPr lang="ru-RU" sz="2200" dirty="0" smtClean="0"/>
              <a:t>«Народные традиции - детям»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E:\+Береста\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86" t="19000"/>
          <a:stretch/>
        </p:blipFill>
        <p:spPr bwMode="auto">
          <a:xfrm>
            <a:off x="1187624" y="1268760"/>
            <a:ext cx="3895303" cy="4955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+Береста\22 - Мастерская творчеств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31" t="19111" r="5318"/>
          <a:stretch/>
        </p:blipFill>
        <p:spPr bwMode="auto">
          <a:xfrm rot="621706">
            <a:off x="5588855" y="1494320"/>
            <a:ext cx="2903831" cy="43640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flipH="1">
            <a:off x="5508104" y="6093296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Берестяные чудеса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sun9-7.userapi.com/impg/YMXD3Kmq6QSk8izJPYJFqI250FL2D0-aqmTZvA/vKXnpPglKA4.jpg?size=664x1024&amp;quality=96&amp;proxy=1&amp;sign=2a4e899248af02a98f52ae75f82fb6b8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57353">
            <a:off x="6404861" y="2490615"/>
            <a:ext cx="2309074" cy="31904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2" descr="https://sun9-20.userapi.com/impg/Is7A77zmHzw8HhhX7mAQM3stsWP3q-wR8XnFww/ixaqTNzoO94.jpg?size=683x1024&amp;quality=96&amp;proxy=1&amp;sign=b7b3232280306dd1c8a8ac52202755ea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08411">
            <a:off x="4734534" y="1310317"/>
            <a:ext cx="2146665" cy="32183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24128" y="1297356"/>
            <a:ext cx="2348334" cy="835500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      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645024"/>
            <a:ext cx="3168352" cy="20594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332657"/>
            <a:ext cx="3456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Проект </a:t>
            </a:r>
          </a:p>
          <a:p>
            <a:pPr algn="ctr"/>
            <a:r>
              <a:rPr lang="ru-RU" sz="1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«Национальные шахматы»</a:t>
            </a:r>
            <a:endParaRPr lang="ru-RU" sz="1600" b="1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3"/>
            <a:ext cx="3168352" cy="21122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32040" y="260648"/>
            <a:ext cx="3960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Межнациональный фестиваль детского творчества</a:t>
            </a:r>
          </a:p>
          <a:p>
            <a:pPr algn="ctr"/>
            <a:r>
              <a:rPr lang="ru-RU" sz="1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«</a:t>
            </a:r>
            <a:r>
              <a:rPr lang="ru-RU" sz="1600" b="1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Чачасин</a:t>
            </a:r>
            <a:r>
              <a:rPr lang="ru-RU" sz="1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»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57200"/>
            <a:ext cx="3384376" cy="84124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1600" b="1" dirty="0" smtClean="0"/>
              <a:t>Краевая выставка-конкурс </a:t>
            </a:r>
            <a:br>
              <a:rPr lang="ru-RU" sz="1600" b="1" dirty="0" smtClean="0"/>
            </a:br>
            <a:r>
              <a:rPr lang="ru-RU" sz="1600" b="1" dirty="0" smtClean="0"/>
              <a:t>«</a:t>
            </a:r>
            <a:r>
              <a:rPr lang="ru-RU" sz="1600" b="1" dirty="0" err="1" smtClean="0"/>
              <a:t>пармал</a:t>
            </a:r>
            <a:r>
              <a:rPr lang="en-US" sz="1600" b="1" dirty="0" smtClean="0">
                <a:latin typeface="Times New Roman"/>
                <a:cs typeface="Times New Roman"/>
              </a:rPr>
              <a:t>Ȍ</a:t>
            </a:r>
            <a:r>
              <a:rPr lang="ru-RU" sz="1600" b="1" dirty="0" smtClean="0">
                <a:latin typeface="Times New Roman"/>
                <a:cs typeface="Times New Roman"/>
              </a:rPr>
              <a:t>н </a:t>
            </a:r>
            <a:r>
              <a:rPr lang="ru-RU" sz="1600" b="1" dirty="0" err="1" smtClean="0">
                <a:latin typeface="Times New Roman"/>
                <a:cs typeface="Times New Roman"/>
              </a:rPr>
              <a:t>серрез</a:t>
            </a:r>
            <a:r>
              <a:rPr lang="ru-RU" sz="1600" b="1" dirty="0" smtClean="0">
                <a:latin typeface="Times New Roman"/>
                <a:cs typeface="Times New Roman"/>
              </a:rPr>
              <a:t>»</a:t>
            </a:r>
            <a:endParaRPr lang="ru-RU" sz="1600" b="1" dirty="0"/>
          </a:p>
        </p:txBody>
      </p:sp>
      <p:pic>
        <p:nvPicPr>
          <p:cNvPr id="11267" name="Picture 2" descr="https://sun9-25.userapi.com/impg/5L9WP699aDmUox-FTeEnCngi-vw2sOYrPDpVNg/WPOPEqQcbis.jpg?size=1280x853&amp;quality=96&amp;sign=804bdecf9922373fb6a168243652b30e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96752"/>
            <a:ext cx="2663775" cy="2077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8" name="Picture 4" descr="https://sun9-69.userapi.com/impg/X0PzCOo7mh1X4zSe9Y1Je4_JgJgxTjarzbA3xA/jqOQ-7Zu5sw.jpg?size=720x1080&amp;quality=96&amp;sign=af5adc4d02a346e4c1ab44ef1ac98a61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700808"/>
            <a:ext cx="2736304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5" descr="https://sun9-59.userapi.com/impg/XaSDIDnXXLHl2xr1AGZGVAe6X1hK-pkcXFRpJg/eazGZ_gQwNo.jpg?size=1280x851&amp;quality=96&amp;proxy=1&amp;sign=030c8c8f05c0c68051d70508ce6aaf78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004048" y="0"/>
            <a:ext cx="3541712" cy="1844824"/>
          </a:xfrm>
          <a:prstGeom prst="rect">
            <a:avLst/>
          </a:prstGeom>
          <a:noFill/>
        </p:spPr>
      </p:pic>
      <p:pic>
        <p:nvPicPr>
          <p:cNvPr id="6" name="Picture 6" descr="https://sun9-42.userapi.com/impg/j21kM4wVpURj0c8nTZMazwcfT93HSD6Jw6Qp8g/IHKc5wLsUXw.jpg?size=815x815&amp;quality=96&amp;proxy=1&amp;sign=541da9ccb28945348ec35f79eb978f4b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916832"/>
            <a:ext cx="301594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C:\Users\user\Desktop\книга 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3562015"/>
            <a:ext cx="3024336" cy="21277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5148064" y="5805264"/>
            <a:ext cx="3744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Мероприятия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по сохранению и  популяризации коми-пермяцкого языка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Picture 2" descr="https://sun9-10.userapi.com/impg/EoKdgi3UFYtNdjh5_M63ZcDnaNZTgTFCeXmEdg/L7tj8juI0wk.jpg?size=1280x853&amp;quality=96&amp;sign=8468de9456e97aa5d969801dc6260590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1" y="3429000"/>
            <a:ext cx="2830664" cy="2087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1043608" y="5517232"/>
            <a:ext cx="3528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Краевая выставка-конкурс для людей с ОВЗ и инвалидностью  «Творчество без границ»</a:t>
            </a:r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3923928" y="3429000"/>
            <a:ext cx="1728192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6213</TotalTime>
  <Words>375</Words>
  <Application>Microsoft Office PowerPoint</Application>
  <PresentationFormat>Экран (4:3)</PresentationFormat>
  <Paragraphs>81</Paragraphs>
  <Slides>19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Слайд 2</vt:lpstr>
      <vt:lpstr>Слайд 3</vt:lpstr>
      <vt:lpstr>Слайд 4</vt:lpstr>
      <vt:lpstr>Сохранение технологий коми-пермяцких ремёсел</vt:lpstr>
      <vt:lpstr>Слайд 6</vt:lpstr>
      <vt:lpstr>Проект по созданию муниципальных школ народных промыслов и ремесел  «Народные традиции - детям» </vt:lpstr>
      <vt:lpstr>       </vt:lpstr>
      <vt:lpstr>Краевая выставка-конкурс  «пармалȌн серрез»</vt:lpstr>
      <vt:lpstr>Слайд 10</vt:lpstr>
      <vt:lpstr>Организационная модель летней краевой экспедиционной школы педагогов – ежегодное исследование историко- культурного, географического и образовательного  пространства Пермского края   </vt:lpstr>
      <vt:lpstr>МЕТОДИКА АРХЕОЛОГИЧЕСКИХ ИССЛЕДОВАНИЙ В  ТРОИЦКОМ ГОРОДИЩЕ Г. ЧЕРДЫНЬ И ВОЗМОЖНОСТИ ИСПОЛЬЗОВАНИЯ В ПЕДАГОГИЧЕСКОЙ ДЕЯТЕЛЬНОСТИ </vt:lpstr>
      <vt:lpstr>  Годовой абонемент  в форме  досугово- образовательных программ «Традиции, хранимые годами»  как способ приобщения учащихся к народной культуре  </vt:lpstr>
      <vt:lpstr>Решение  задач  социализации детей и подростков средствами фольклора:  из опыта работы фольклорной смены летнего лагеря «Нечайка».</vt:lpstr>
      <vt:lpstr>Слайд 15</vt:lpstr>
      <vt:lpstr>  Фотосессия </vt:lpstr>
      <vt:lpstr>Слайд 17</vt:lpstr>
      <vt:lpstr>  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Megabyte</dc:creator>
  <cp:lastModifiedBy>Chashhinov-EN</cp:lastModifiedBy>
  <cp:revision>403</cp:revision>
  <dcterms:created xsi:type="dcterms:W3CDTF">2015-09-16T03:21:26Z</dcterms:created>
  <dcterms:modified xsi:type="dcterms:W3CDTF">2022-03-28T11:10:37Z</dcterms:modified>
</cp:coreProperties>
</file>